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1" r:id="rId3"/>
  </p:sldMasterIdLst>
  <p:sldIdLst>
    <p:sldId id="319" r:id="rId4"/>
    <p:sldId id="322" r:id="rId5"/>
    <p:sldId id="323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четная запись Майкрософт" initials="УзМ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4F7"/>
    <a:srgbClr val="8ED8F8"/>
    <a:srgbClr val="7F7F7F"/>
    <a:srgbClr val="00A0E3"/>
    <a:srgbClr val="EBEAEA"/>
    <a:srgbClr val="F497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7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96" y="102"/>
      </p:cViewPr>
      <p:guideLst>
        <p:guide orient="horz" pos="309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Etelka Medium Pro" panose="02000503080000020004" pitchFamily="50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Etelka Light Pro" panose="0200050303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79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21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84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568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645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117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080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499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95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58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76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12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204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259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8784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806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2984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787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742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142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0245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72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7645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961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2931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125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8651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50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84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51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43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5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9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77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8A5FB-0D97-4C84-B76E-E5F2D0A8F6DB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B8E36-9703-4086-A24D-43C460241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50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F8FCF-DE8A-459A-B306-A1257B0343C8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B5B-2B58-4705-8ACE-BF20EFEEC0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73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30AFA-7393-4A07-B143-4DA0BE2677DC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D8A6-20EA-41A2-920D-6C0D4A25A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6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6C951062-8629-4319-B5D0-A72C9740A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176" y="372884"/>
            <a:ext cx="5640296" cy="3942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32B012B-D0B2-4594-9352-606A84861EFE}"/>
              </a:ext>
            </a:extLst>
          </p:cNvPr>
          <p:cNvSpPr/>
          <p:nvPr/>
        </p:nvSpPr>
        <p:spPr>
          <a:xfrm>
            <a:off x="342515" y="4570071"/>
            <a:ext cx="102328" cy="1477328"/>
          </a:xfrm>
          <a:prstGeom prst="rect">
            <a:avLst/>
          </a:prstGeom>
          <a:solidFill>
            <a:srgbClr val="F497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4662B3D-F1AB-4CE0-8CE7-BF29D8CDD358}"/>
              </a:ext>
            </a:extLst>
          </p:cNvPr>
          <p:cNvSpPr/>
          <p:nvPr/>
        </p:nvSpPr>
        <p:spPr>
          <a:xfrm>
            <a:off x="342515" y="0"/>
            <a:ext cx="102328" cy="6357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0733902" y="6299203"/>
            <a:ext cx="1129865" cy="558797"/>
            <a:chOff x="10733902" y="6299203"/>
            <a:chExt cx="1129865" cy="558797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94662B3D-F1AB-4CE0-8CE7-BF29D8CDD35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B8141F7A-0E0C-4A68-B898-413133FCF99C}"/>
              </a:ext>
            </a:extLst>
          </p:cNvPr>
          <p:cNvSpPr txBox="1"/>
          <p:nvPr/>
        </p:nvSpPr>
        <p:spPr>
          <a:xfrm>
            <a:off x="547443" y="188218"/>
            <a:ext cx="450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Etelka Medium Pro" panose="02000503080000020004" pitchFamily="50" charset="0"/>
              </a:rPr>
              <a:t>Светильник Gauss </a:t>
            </a:r>
            <a:r>
              <a:rPr lang="ru-RU" dirty="0" err="1">
                <a:latin typeface="Etelka Medium Pro" panose="02000503080000020004" pitchFamily="50" charset="0"/>
              </a:rPr>
              <a:t>Слим</a:t>
            </a:r>
            <a:r>
              <a:rPr lang="ru-RU" dirty="0">
                <a:latin typeface="Etelka Medium Pro" panose="02000503080000020004" pitchFamily="50" charset="0"/>
              </a:rPr>
              <a:t> ультратонкие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6FE007-AC96-487E-8CF8-13563052F9D4}"/>
              </a:ext>
            </a:extLst>
          </p:cNvPr>
          <p:cNvSpPr txBox="1"/>
          <p:nvPr/>
        </p:nvSpPr>
        <p:spPr>
          <a:xfrm>
            <a:off x="633049" y="4667725"/>
            <a:ext cx="902585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Etelka Light Pro" panose="02000503030000020004" pitchFamily="50" charset="0"/>
              </a:rPr>
              <a:t>Равномерный свет без пульсации с высоким индексом цветопередачи </a:t>
            </a:r>
            <a:r>
              <a:rPr lang="ru-RU" b="0" i="0" dirty="0" err="1">
                <a:effectLst/>
                <a:latin typeface="Etelka Light Pro" panose="02000503030000020004" pitchFamily="50" charset="0"/>
              </a:rPr>
              <a:t>Ra</a:t>
            </a:r>
            <a:r>
              <a:rPr lang="ru-RU" b="0" i="0" dirty="0">
                <a:effectLst/>
                <a:latin typeface="Etelka Light Pro" panose="02000503030000020004" pitchFamily="50" charset="0"/>
              </a:rPr>
              <a:t>&gt;80.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Etelka Light Pro" panose="02000503030000020004" pitchFamily="50" charset="0"/>
              </a:rPr>
              <a:t>Корпус выполнен из литого алюминия с частыми радиаторными ребрами, что обеспечивает эффективную стабильную работу и защищает от перегрева.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Etelka Light Pro" panose="02000503030000020004" pitchFamily="50" charset="0"/>
              </a:rPr>
              <a:t>Работа в широком диапазоне напряжения электросети (185-265 </a:t>
            </a:r>
            <a:r>
              <a:rPr lang="en-US" dirty="0">
                <a:latin typeface="Etelka Light Pro" panose="02000503030000020004" pitchFamily="50" charset="0"/>
              </a:rPr>
              <a:t>V</a:t>
            </a:r>
            <a:r>
              <a:rPr lang="ru-RU" dirty="0">
                <a:latin typeface="Etelka Light Pro" panose="02000503030000020004" pitchFamily="50" charset="0"/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Etelka Light Pro" panose="02000503030000020004" pitchFamily="50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4719C97-4230-4B30-9C25-FA42277EAC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4167" y="4667725"/>
            <a:ext cx="1729036" cy="113752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68DAE0-2753-4523-BAAC-98BF8DBCB8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19534" y="3567233"/>
            <a:ext cx="883775" cy="89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80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4662B3D-F1AB-4CE0-8CE7-BF29D8CDD358}"/>
              </a:ext>
            </a:extLst>
          </p:cNvPr>
          <p:cNvSpPr/>
          <p:nvPr/>
        </p:nvSpPr>
        <p:spPr>
          <a:xfrm>
            <a:off x="342515" y="0"/>
            <a:ext cx="102328" cy="6357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0733902" y="6299203"/>
            <a:ext cx="1129865" cy="558797"/>
            <a:chOff x="10733902" y="6299203"/>
            <a:chExt cx="1129865" cy="558797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94662B3D-F1AB-4CE0-8CE7-BF29D8CDD35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FC644CD9-C837-49DE-B787-B94F942B5628}"/>
              </a:ext>
            </a:extLst>
          </p:cNvPr>
          <p:cNvCxnSpPr>
            <a:cxnSpLocks/>
          </p:cNvCxnSpPr>
          <p:nvPr/>
        </p:nvCxnSpPr>
        <p:spPr>
          <a:xfrm>
            <a:off x="1305266" y="2879526"/>
            <a:ext cx="90869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4BD98767-4290-4F13-A2AA-00C5F62CA03E}"/>
              </a:ext>
            </a:extLst>
          </p:cNvPr>
          <p:cNvCxnSpPr>
            <a:cxnSpLocks/>
          </p:cNvCxnSpPr>
          <p:nvPr/>
        </p:nvCxnSpPr>
        <p:spPr>
          <a:xfrm flipH="1">
            <a:off x="1913770" y="2876527"/>
            <a:ext cx="2" cy="234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6F103E4-2C32-4BB2-A637-00F33B950168}"/>
              </a:ext>
            </a:extLst>
          </p:cNvPr>
          <p:cNvSpPr txBox="1"/>
          <p:nvPr/>
        </p:nvSpPr>
        <p:spPr>
          <a:xfrm>
            <a:off x="1342662" y="3153301"/>
            <a:ext cx="1358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Etelka Light Pro" panose="02000503030000020004" pitchFamily="50" charset="0"/>
              </a:rPr>
              <a:t>Мощность</a:t>
            </a:r>
            <a:endParaRPr lang="ru-RU" dirty="0">
              <a:latin typeface="Etelka Light Pro" panose="02000503030000020004" pitchFamily="50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1BAD279-A988-4AF7-86CE-AB2F209E3F1A}"/>
              </a:ext>
            </a:extLst>
          </p:cNvPr>
          <p:cNvSpPr/>
          <p:nvPr/>
        </p:nvSpPr>
        <p:spPr>
          <a:xfrm>
            <a:off x="754602" y="3404474"/>
            <a:ext cx="2293841" cy="358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87585">
              <a:lnSpc>
                <a:spcPct val="150000"/>
              </a:lnSpc>
            </a:pPr>
            <a:r>
              <a:rPr lang="ru-RU" sz="1270" b="1" dirty="0">
                <a:solidFill>
                  <a:prstClr val="black"/>
                </a:solidFill>
                <a:latin typeface="Etelka Medium Pro"/>
              </a:rPr>
              <a:t>6</a:t>
            </a:r>
            <a:r>
              <a:rPr lang="en-US" sz="1270" b="1" dirty="0">
                <a:solidFill>
                  <a:prstClr val="black"/>
                </a:solidFill>
                <a:latin typeface="Etelka Medium Pro"/>
              </a:rPr>
              <a:t>W, </a:t>
            </a:r>
            <a:r>
              <a:rPr lang="ru-RU" sz="1270" b="1" dirty="0">
                <a:solidFill>
                  <a:prstClr val="black"/>
                </a:solidFill>
                <a:latin typeface="Etelka Medium Pro"/>
              </a:rPr>
              <a:t>9</a:t>
            </a:r>
            <a:r>
              <a:rPr lang="en-US" sz="1270" b="1" dirty="0">
                <a:solidFill>
                  <a:prstClr val="black"/>
                </a:solidFill>
                <a:latin typeface="Etelka Medium Pro"/>
              </a:rPr>
              <a:t>W, </a:t>
            </a:r>
            <a:r>
              <a:rPr lang="ru-RU" sz="1270" b="1" dirty="0">
                <a:solidFill>
                  <a:prstClr val="black"/>
                </a:solidFill>
                <a:latin typeface="Etelka Medium Pro"/>
              </a:rPr>
              <a:t>12</a:t>
            </a:r>
            <a:r>
              <a:rPr lang="en-US" sz="1270" b="1" dirty="0">
                <a:solidFill>
                  <a:prstClr val="black"/>
                </a:solidFill>
                <a:latin typeface="Etelka Medium Pro"/>
              </a:rPr>
              <a:t>W</a:t>
            </a:r>
            <a:r>
              <a:rPr lang="ru-RU" sz="1270" b="1" dirty="0">
                <a:solidFill>
                  <a:prstClr val="black"/>
                </a:solidFill>
                <a:latin typeface="Etelka Medium Pro"/>
              </a:rPr>
              <a:t>, </a:t>
            </a:r>
            <a:r>
              <a:rPr lang="en-US" sz="1270" b="1" dirty="0">
                <a:solidFill>
                  <a:prstClr val="black"/>
                </a:solidFill>
                <a:latin typeface="Etelka Medium Pro"/>
              </a:rPr>
              <a:t>15W, </a:t>
            </a:r>
            <a:r>
              <a:rPr lang="ru-RU" sz="1270" b="1" dirty="0">
                <a:solidFill>
                  <a:prstClr val="black"/>
                </a:solidFill>
                <a:latin typeface="Etelka Medium Pro"/>
              </a:rPr>
              <a:t>18</a:t>
            </a:r>
            <a:r>
              <a:rPr lang="en-US" sz="1270" b="1" dirty="0">
                <a:solidFill>
                  <a:prstClr val="black"/>
                </a:solidFill>
                <a:latin typeface="Etelka Medium Pro"/>
              </a:rPr>
              <a:t>W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678749-DB64-4CEA-9BB8-848A04EEBA76}"/>
              </a:ext>
            </a:extLst>
          </p:cNvPr>
          <p:cNvSpPr txBox="1"/>
          <p:nvPr/>
        </p:nvSpPr>
        <p:spPr>
          <a:xfrm>
            <a:off x="3364820" y="3180153"/>
            <a:ext cx="1667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Etelka Light Pro" panose="02000503030000020004" pitchFamily="50" charset="0"/>
              </a:rPr>
              <a:t>КЦТ</a:t>
            </a:r>
            <a:endParaRPr lang="ru-RU" dirty="0">
              <a:latin typeface="Etelka Light Pro" panose="02000503030000020004" pitchFamily="50" charset="0"/>
            </a:endParaRPr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72F32A93-EDA9-4B95-805F-EE4C725C29F1}"/>
              </a:ext>
            </a:extLst>
          </p:cNvPr>
          <p:cNvCxnSpPr>
            <a:cxnSpLocks/>
          </p:cNvCxnSpPr>
          <p:nvPr/>
        </p:nvCxnSpPr>
        <p:spPr>
          <a:xfrm flipH="1">
            <a:off x="4177468" y="2874171"/>
            <a:ext cx="2" cy="234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E9DBF978-1B59-4B83-B347-131993E30ED1}"/>
              </a:ext>
            </a:extLst>
          </p:cNvPr>
          <p:cNvSpPr/>
          <p:nvPr/>
        </p:nvSpPr>
        <p:spPr>
          <a:xfrm>
            <a:off x="3048033" y="3391099"/>
            <a:ext cx="2141933" cy="3847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87585">
              <a:lnSpc>
                <a:spcPct val="150000"/>
              </a:lnSpc>
            </a:pPr>
            <a:r>
              <a:rPr lang="ru-RU" sz="1400" b="1" dirty="0">
                <a:solidFill>
                  <a:srgbClr val="FFC000"/>
                </a:solidFill>
                <a:latin typeface="Etelka Medium Pro" panose="02000503080000020004" pitchFamily="50" charset="0"/>
                <a:cs typeface="Arial" panose="020B0604020202020204" pitchFamily="34" charset="0"/>
              </a:rPr>
              <a:t>3000К</a:t>
            </a:r>
            <a:r>
              <a:rPr lang="ru-RU" sz="1400" b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</a:rPr>
              <a:t>   </a:t>
            </a:r>
            <a:r>
              <a:rPr lang="ru-RU" sz="1400" b="1" dirty="0">
                <a:solidFill>
                  <a:srgbClr val="00B0F0"/>
                </a:solidFill>
                <a:latin typeface="Etelka Medium Pro"/>
              </a:rPr>
              <a:t>4</a:t>
            </a:r>
            <a:r>
              <a:rPr lang="en-US" sz="1400" b="1" dirty="0">
                <a:solidFill>
                  <a:srgbClr val="00B0F0"/>
                </a:solidFill>
                <a:latin typeface="Etelka Medium Pro"/>
              </a:rPr>
              <a:t>000K</a:t>
            </a:r>
            <a:r>
              <a:rPr lang="ru-RU" sz="1400" b="1" dirty="0">
                <a:solidFill>
                  <a:srgbClr val="00B0F0"/>
                </a:solidFill>
                <a:latin typeface="Etelka Medium Pro"/>
              </a:rPr>
              <a:t>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Etelka Medium Pro"/>
              </a:rPr>
              <a:t>6500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Etelka Medium Pro"/>
              </a:rPr>
              <a:t>K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Etelka Medium Pro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27E01EC-4F40-4F44-8BA9-0A3C09AB26B0}"/>
              </a:ext>
            </a:extLst>
          </p:cNvPr>
          <p:cNvSpPr/>
          <p:nvPr/>
        </p:nvSpPr>
        <p:spPr>
          <a:xfrm>
            <a:off x="5617237" y="3475134"/>
            <a:ext cx="1002197" cy="287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14772"/>
            <a:r>
              <a:rPr lang="ru-RU" sz="1270" b="1" dirty="0">
                <a:solidFill>
                  <a:prstClr val="black"/>
                </a:solidFill>
                <a:latin typeface="Etelka Medium Pro"/>
              </a:rPr>
              <a:t>185-265 </a:t>
            </a:r>
            <a:r>
              <a:rPr lang="en-US" sz="1270" b="1" dirty="0">
                <a:solidFill>
                  <a:prstClr val="black"/>
                </a:solidFill>
                <a:latin typeface="Etelka Medium Pro"/>
              </a:rPr>
              <a:t>V</a:t>
            </a:r>
            <a:endParaRPr lang="ru-RU" sz="1270" b="1" dirty="0">
              <a:solidFill>
                <a:prstClr val="black"/>
              </a:solidFill>
              <a:latin typeface="Etelka Medium Pro"/>
            </a:endParaRP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E9A17123-5C50-4BF5-8CDB-BE30F8A3983E}"/>
              </a:ext>
            </a:extLst>
          </p:cNvPr>
          <p:cNvCxnSpPr>
            <a:cxnSpLocks/>
          </p:cNvCxnSpPr>
          <p:nvPr/>
        </p:nvCxnSpPr>
        <p:spPr>
          <a:xfrm flipH="1">
            <a:off x="6124223" y="2886009"/>
            <a:ext cx="2" cy="234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0AFB85AE-23FC-48EE-AC03-EEE6B21D6175}"/>
              </a:ext>
            </a:extLst>
          </p:cNvPr>
          <p:cNvCxnSpPr>
            <a:cxnSpLocks/>
          </p:cNvCxnSpPr>
          <p:nvPr/>
        </p:nvCxnSpPr>
        <p:spPr>
          <a:xfrm flipH="1">
            <a:off x="7983110" y="2880939"/>
            <a:ext cx="2" cy="234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2CF38EFF-E5B1-40BF-9E1D-EF776CFE992E}"/>
              </a:ext>
            </a:extLst>
          </p:cNvPr>
          <p:cNvSpPr/>
          <p:nvPr/>
        </p:nvSpPr>
        <p:spPr>
          <a:xfrm>
            <a:off x="7666963" y="3475133"/>
            <a:ext cx="559770" cy="287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14772"/>
            <a:r>
              <a:rPr lang="en-US" sz="1270" b="1" dirty="0">
                <a:solidFill>
                  <a:prstClr val="black"/>
                </a:solidFill>
                <a:latin typeface="Etelka Medium Pro"/>
              </a:rPr>
              <a:t>IP</a:t>
            </a:r>
            <a:r>
              <a:rPr lang="ru-RU" sz="1270" b="1" dirty="0">
                <a:solidFill>
                  <a:prstClr val="black"/>
                </a:solidFill>
                <a:latin typeface="Etelka Medium Pro"/>
              </a:rPr>
              <a:t>20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5E0A3FC-8585-45F4-9357-CE66C075C975}"/>
              </a:ext>
            </a:extLst>
          </p:cNvPr>
          <p:cNvSpPr txBox="1"/>
          <p:nvPr/>
        </p:nvSpPr>
        <p:spPr>
          <a:xfrm>
            <a:off x="5300389" y="3160891"/>
            <a:ext cx="1667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Etelka Light Pro" panose="02000503030000020004" pitchFamily="50" charset="0"/>
              </a:rPr>
              <a:t>Напряжение</a:t>
            </a:r>
            <a:endParaRPr lang="ru-RU" dirty="0">
              <a:latin typeface="Etelka Light Pro" panose="02000503030000020004" pitchFamily="50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687FE7-0F05-46AB-BF4E-A21793DFBFF3}"/>
              </a:ext>
            </a:extLst>
          </p:cNvPr>
          <p:cNvSpPr txBox="1"/>
          <p:nvPr/>
        </p:nvSpPr>
        <p:spPr>
          <a:xfrm>
            <a:off x="7026708" y="3181565"/>
            <a:ext cx="1917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>
                <a:latin typeface="Etelka Light Pro" panose="02000503030000020004" pitchFamily="50" charset="0"/>
              </a:rPr>
              <a:t>Пылевлагозащита</a:t>
            </a:r>
            <a:endParaRPr lang="ru-RU" dirty="0">
              <a:latin typeface="Etelka Light Pro" panose="02000503030000020004" pitchFamily="50" charset="0"/>
            </a:endParaRP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3E8857AA-B5B6-4707-98E1-5B224CDB0802}"/>
              </a:ext>
            </a:extLst>
          </p:cNvPr>
          <p:cNvCxnSpPr>
            <a:cxnSpLocks/>
          </p:cNvCxnSpPr>
          <p:nvPr/>
        </p:nvCxnSpPr>
        <p:spPr>
          <a:xfrm flipH="1">
            <a:off x="9737535" y="2886009"/>
            <a:ext cx="2" cy="234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03070A6-A1BD-41EC-BA54-5BE794B63C79}"/>
              </a:ext>
            </a:extLst>
          </p:cNvPr>
          <p:cNvSpPr txBox="1"/>
          <p:nvPr/>
        </p:nvSpPr>
        <p:spPr>
          <a:xfrm>
            <a:off x="8854180" y="3189168"/>
            <a:ext cx="2101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Etelka Light Pro" panose="02000503030000020004" pitchFamily="50" charset="0"/>
              </a:rPr>
              <a:t>Количество </a:t>
            </a:r>
            <a:r>
              <a:rPr lang="en-US" sz="1600" dirty="0">
                <a:latin typeface="Etelka Light Pro" panose="02000503030000020004" pitchFamily="50" charset="0"/>
              </a:rPr>
              <a:t>SKU</a:t>
            </a:r>
            <a:endParaRPr lang="ru-RU" dirty="0">
              <a:latin typeface="Etelka Light Pro" panose="02000503030000020004" pitchFamily="50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0FE48445-26B1-49CC-993E-4D03BB47D1BF}"/>
              </a:ext>
            </a:extLst>
          </p:cNvPr>
          <p:cNvSpPr/>
          <p:nvPr/>
        </p:nvSpPr>
        <p:spPr>
          <a:xfrm>
            <a:off x="9567226" y="3475132"/>
            <a:ext cx="429926" cy="287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14772"/>
            <a:r>
              <a:rPr lang="en-US" sz="1270" b="1" dirty="0">
                <a:solidFill>
                  <a:prstClr val="black"/>
                </a:solidFill>
                <a:latin typeface="Etelka Medium Pro"/>
              </a:rPr>
              <a:t>23 </a:t>
            </a:r>
            <a:endParaRPr lang="ru-RU" sz="1270" b="1" dirty="0">
              <a:solidFill>
                <a:prstClr val="black"/>
              </a:solidFill>
              <a:latin typeface="Etelka Medium Pro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5A95083-1124-4AF7-BA48-6588B112946F}"/>
              </a:ext>
            </a:extLst>
          </p:cNvPr>
          <p:cNvSpPr txBox="1"/>
          <p:nvPr/>
        </p:nvSpPr>
        <p:spPr>
          <a:xfrm>
            <a:off x="547443" y="188218"/>
            <a:ext cx="450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Etelka Medium Pro" panose="02000503080000020004" pitchFamily="50" charset="0"/>
              </a:rPr>
              <a:t>Светильник Gauss </a:t>
            </a:r>
            <a:r>
              <a:rPr lang="ru-RU" dirty="0" err="1">
                <a:latin typeface="Etelka Medium Pro" panose="02000503080000020004" pitchFamily="50" charset="0"/>
              </a:rPr>
              <a:t>Слим</a:t>
            </a:r>
            <a:r>
              <a:rPr lang="ru-RU" dirty="0">
                <a:latin typeface="Etelka Medium Pro" panose="02000503080000020004" pitchFamily="50" charset="0"/>
              </a:rPr>
              <a:t> ультратонкие </a:t>
            </a:r>
          </a:p>
        </p:txBody>
      </p:sp>
      <p:pic>
        <p:nvPicPr>
          <p:cNvPr id="38" name="Picture 3">
            <a:extLst>
              <a:ext uri="{FF2B5EF4-FFF2-40B4-BE49-F238E27FC236}">
                <a16:creationId xmlns:a16="http://schemas.microsoft.com/office/drawing/2014/main" id="{11B09508-5C76-4AE0-AAB8-8D4531F7A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495" y="575216"/>
            <a:ext cx="2849363" cy="2070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5">
            <a:extLst>
              <a:ext uri="{FF2B5EF4-FFF2-40B4-BE49-F238E27FC236}">
                <a16:creationId xmlns:a16="http://schemas.microsoft.com/office/drawing/2014/main" id="{51CA30FF-3BB3-49DE-AA23-74C635669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381" y="553104"/>
            <a:ext cx="3236635" cy="2092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5456D66E-7665-4402-9927-763E8EC89209}"/>
              </a:ext>
            </a:extLst>
          </p:cNvPr>
          <p:cNvSpPr txBox="1"/>
          <p:nvPr/>
        </p:nvSpPr>
        <p:spPr>
          <a:xfrm>
            <a:off x="879156" y="4239601"/>
            <a:ext cx="101557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Etelka Light Pro" panose="02000503030000020004" pitchFamily="50" charset="0"/>
              </a:rPr>
              <a:t>Подходит как основной или дополнительный источник света для жилых, офисных, административных и хозяйственных помещений, подъездов.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>
                <a:latin typeface="Etelka Light Pro" panose="02000503030000020004" pitchFamily="50" charset="0"/>
              </a:rPr>
              <a:t>Благодаря к</a:t>
            </a:r>
            <a:r>
              <a:rPr lang="ru-RU" b="0" i="0" dirty="0">
                <a:effectLst/>
                <a:latin typeface="Etelka Light Pro" panose="02000503030000020004" pitchFamily="50" charset="0"/>
              </a:rPr>
              <a:t>омпактному дизайну светильник идеально подходит для натяжных потолков, потолков из гипсокартона, натяжных и систем типа Армстронг, а также подвесных потолков.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>
                <a:latin typeface="Etelka Light Pro" panose="02000503030000020004" pitchFamily="50" charset="0"/>
              </a:rPr>
              <a:t>Матовый рассеиватель предотвращает слепящий эффект, обеспечивает равномерную засветку.  </a:t>
            </a:r>
            <a:endParaRPr lang="ru-RU" b="0" i="0" dirty="0">
              <a:effectLst/>
              <a:latin typeface="Etelka Light Pro" panose="02000503030000020004" pitchFamily="50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Etelka Light Pro" panose="02000503030000020004" pitchFamily="50" charset="0"/>
              </a:rPr>
              <a:t>Ультратонкий светильник впишется в любой интерьер. </a:t>
            </a:r>
          </a:p>
        </p:txBody>
      </p:sp>
    </p:spTree>
    <p:extLst>
      <p:ext uri="{BB962C8B-B14F-4D97-AF65-F5344CB8AC3E}">
        <p14:creationId xmlns:p14="http://schemas.microsoft.com/office/powerpoint/2010/main" val="137711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4662B3D-F1AB-4CE0-8CE7-BF29D8CDD358}"/>
              </a:ext>
            </a:extLst>
          </p:cNvPr>
          <p:cNvSpPr/>
          <p:nvPr/>
        </p:nvSpPr>
        <p:spPr>
          <a:xfrm>
            <a:off x="342515" y="0"/>
            <a:ext cx="102328" cy="6357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0733902" y="6299203"/>
            <a:ext cx="1129865" cy="558797"/>
            <a:chOff x="10733902" y="6299203"/>
            <a:chExt cx="1129865" cy="558797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94662B3D-F1AB-4CE0-8CE7-BF29D8CDD358}"/>
                </a:ext>
              </a:extLst>
            </p:cNvPr>
            <p:cNvSpPr/>
            <p:nvPr/>
          </p:nvSpPr>
          <p:spPr>
            <a:xfrm>
              <a:off x="11769454" y="6299203"/>
              <a:ext cx="94313" cy="558797"/>
            </a:xfrm>
            <a:prstGeom prst="rect">
              <a:avLst/>
            </a:prstGeom>
            <a:solidFill>
              <a:srgbClr val="F497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3902" y="6299203"/>
              <a:ext cx="847346" cy="323089"/>
            </a:xfrm>
            <a:prstGeom prst="rect">
              <a:avLst/>
            </a:prstGeom>
          </p:spPr>
        </p:pic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15A95083-1124-4AF7-BA48-6588B112946F}"/>
              </a:ext>
            </a:extLst>
          </p:cNvPr>
          <p:cNvSpPr txBox="1"/>
          <p:nvPr/>
        </p:nvSpPr>
        <p:spPr>
          <a:xfrm>
            <a:off x="547443" y="188218"/>
            <a:ext cx="450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Etelka Medium Pro" panose="02000503080000020004" pitchFamily="50" charset="0"/>
              </a:rPr>
              <a:t>Светильник Gauss </a:t>
            </a:r>
            <a:r>
              <a:rPr lang="ru-RU" dirty="0" err="1">
                <a:latin typeface="Etelka Medium Pro" panose="02000503080000020004" pitchFamily="50" charset="0"/>
              </a:rPr>
              <a:t>Слим</a:t>
            </a:r>
            <a:r>
              <a:rPr lang="ru-RU" dirty="0">
                <a:latin typeface="Etelka Medium Pro" panose="02000503080000020004" pitchFamily="50" charset="0"/>
              </a:rPr>
              <a:t> ультратонкие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1A2787F-8C48-4970-8E59-BE8834BBBC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264902"/>
              </p:ext>
            </p:extLst>
          </p:nvPr>
        </p:nvGraphicFramePr>
        <p:xfrm>
          <a:off x="665825" y="949911"/>
          <a:ext cx="9978501" cy="5566305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110247">
                  <a:extLst>
                    <a:ext uri="{9D8B030D-6E8A-4147-A177-3AD203B41FA5}">
                      <a16:colId xmlns:a16="http://schemas.microsoft.com/office/drawing/2014/main" val="3121958743"/>
                    </a:ext>
                  </a:extLst>
                </a:gridCol>
                <a:gridCol w="8868254">
                  <a:extLst>
                    <a:ext uri="{9D8B030D-6E8A-4147-A177-3AD203B41FA5}">
                      <a16:colId xmlns:a16="http://schemas.microsoft.com/office/drawing/2014/main" val="642221894"/>
                    </a:ext>
                  </a:extLst>
                </a:gridCol>
              </a:tblGrid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940111106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квадратный IP20 6W,120х120х22, Ø105х105, 3000K 360лм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530167990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940111109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квадратный IP20 9W,145х145х22, Ø130х130, 3000K 610лм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215371594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940111112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квадратный IP20 12W,170х170х22, Ø155х155,3000K 800лм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904846610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940111115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квадратный IP20 15W,170х170х22, Ø155х155,3000K 990лм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867816949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940111206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квадратный IP20 6W,120х120х22, Ø105х105, 4000K 400лм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1273541930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940111209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квадратный IP20 9W,145х145х22, Ø130х130, 4000K 660лм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1472631879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940111212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квадратный IP20 12W,170х170х22, Ø155х155,4000K 880лм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2863910032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940111215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квадратный IP20 15W,170х170х22,Ø155х155,4000K 1100лм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432117762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939111106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6W,120х22, Ø105, 3000K 360лм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1371344374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939111109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9W, 145х22, Ø130, 3000K 610лм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1707874789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939111112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12W,170х22, Ø155, 3000K 800лм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430198245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939111115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15W ,170х22, Ø155, 3000K 990лм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320032410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939111118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18W,225х22, Ø210, 3000K 1200лм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493439938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939111206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6W,120х22, Ø105, 4000K 400лм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462452761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939111209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9W, 145х22, Ø130, 4000K 660лм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451556250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939111212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12W,170х22, Ø155, 4000K 880лм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267906560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939111215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15W,170х22, Ø155, 4000K 1100лм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2958865562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939111218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18W,225х22, Ø210, 4000K 1350лм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2594625218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939111306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6W,120х22, Ø105, 6500K 460лм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2163436356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939111309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9W, 145х22, Ø130, 6500K 750лм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1521441170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939111312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12W,170х22, Ø155, 6500K 990лм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345027508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>
                          <a:effectLst/>
                          <a:latin typeface="Etelka Light Pro" panose="02000503030000020004" pitchFamily="50" charset="0"/>
                        </a:rPr>
                        <a:t>939111315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15W,170х22, Ø155, 6500K 1250лм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3581579885"/>
                  </a:ext>
                </a:extLst>
              </a:tr>
              <a:tr h="223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939111318</a:t>
                      </a:r>
                    </a:p>
                  </a:txBody>
                  <a:tcPr marL="4722" marR="22663" marT="11332" marB="11332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dirty="0">
                          <a:effectLst/>
                          <a:latin typeface="Etelka Light Pro" panose="02000503030000020004" pitchFamily="50" charset="0"/>
                        </a:rPr>
                        <a:t>Встраиваемый светильник Gauss ультратонкий круглый IP20 18W,225х22, Ø210, 6500K 1560лм 1/20, </a:t>
                      </a:r>
                    </a:p>
                  </a:txBody>
                  <a:tcPr marL="217189" marR="22663" marT="11332" marB="11332"/>
                </a:tc>
                <a:extLst>
                  <a:ext uri="{0D108BD9-81ED-4DB2-BD59-A6C34878D82A}">
                    <a16:rowId xmlns:a16="http://schemas.microsoft.com/office/drawing/2014/main" val="1683679383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C4EB0E9-3337-4320-9B93-7E9DEB5B8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801434"/>
              </p:ext>
            </p:extLst>
          </p:nvPr>
        </p:nvGraphicFramePr>
        <p:xfrm>
          <a:off x="665825" y="719092"/>
          <a:ext cx="9978501" cy="23082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269507">
                  <a:extLst>
                    <a:ext uri="{9D8B030D-6E8A-4147-A177-3AD203B41FA5}">
                      <a16:colId xmlns:a16="http://schemas.microsoft.com/office/drawing/2014/main" val="1342939236"/>
                    </a:ext>
                  </a:extLst>
                </a:gridCol>
                <a:gridCol w="8708994">
                  <a:extLst>
                    <a:ext uri="{9D8B030D-6E8A-4147-A177-3AD203B41FA5}">
                      <a16:colId xmlns:a16="http://schemas.microsoft.com/office/drawing/2014/main" val="3377351798"/>
                    </a:ext>
                  </a:extLst>
                </a:gridCol>
              </a:tblGrid>
              <a:tr h="23082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Etelka Light Pro" panose="02000503030000020004" pitchFamily="50" charset="0"/>
                        </a:rPr>
                        <a:t>Артикул </a:t>
                      </a:r>
                      <a:endParaRPr lang="ru-RU" sz="1400" b="1" i="0" u="none" strike="noStrike" dirty="0">
                        <a:solidFill>
                          <a:srgbClr val="594304"/>
                        </a:solidFill>
                        <a:effectLst/>
                        <a:latin typeface="Etelka Light Pro" panose="02000503030000020004" pitchFamily="50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D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Etelka Light Pro" panose="02000503030000020004" pitchFamily="50" charset="0"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rgbClr val="594304"/>
                        </a:solidFill>
                        <a:effectLst/>
                        <a:latin typeface="Etelka Light Pro" panose="02000503030000020004" pitchFamily="50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D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89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4637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5498</TotalTime>
  <Words>529</Words>
  <Application>Microsoft Office PowerPoint</Application>
  <PresentationFormat>Широкоэкранный</PresentationFormat>
  <Paragraphs>68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Etelka Light Pro</vt:lpstr>
      <vt:lpstr>Etelka Medium Pro</vt:lpstr>
      <vt:lpstr>Тема Office</vt:lpstr>
      <vt:lpstr>1_Специальное оформление</vt:lpstr>
      <vt:lpstr>Специальное оформление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Алина Перова</cp:lastModifiedBy>
  <cp:revision>123</cp:revision>
  <cp:lastPrinted>2021-02-05T15:28:48Z</cp:lastPrinted>
  <dcterms:created xsi:type="dcterms:W3CDTF">2021-02-05T10:20:26Z</dcterms:created>
  <dcterms:modified xsi:type="dcterms:W3CDTF">2022-04-06T12:30:23Z</dcterms:modified>
</cp:coreProperties>
</file>